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79" r:id="rId4"/>
    <p:sldId id="258" r:id="rId5"/>
    <p:sldId id="261" r:id="rId6"/>
    <p:sldId id="262" r:id="rId7"/>
    <p:sldId id="264" r:id="rId8"/>
    <p:sldId id="265" r:id="rId9"/>
    <p:sldId id="287" r:id="rId10"/>
    <p:sldId id="266" r:id="rId11"/>
    <p:sldId id="267" r:id="rId12"/>
    <p:sldId id="268" r:id="rId13"/>
    <p:sldId id="290" r:id="rId14"/>
    <p:sldId id="269" r:id="rId15"/>
    <p:sldId id="270" r:id="rId16"/>
    <p:sldId id="271" r:id="rId17"/>
    <p:sldId id="288" r:id="rId18"/>
    <p:sldId id="272" r:id="rId19"/>
    <p:sldId id="273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FF33"/>
    <a:srgbClr val="9FE7E9"/>
    <a:srgbClr val="ED9BB8"/>
    <a:srgbClr val="E86530"/>
    <a:srgbClr val="FB8DF3"/>
    <a:srgbClr val="FA76F1"/>
    <a:srgbClr val="FD5F81"/>
    <a:srgbClr val="D85830"/>
    <a:srgbClr val="82F77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05F09-4AE9-4829-A8B4-EEC9A4413923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A6D1B-CFD4-43B7-BE60-51759673F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A6D1B-CFD4-43B7-BE60-51759673FE9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D0B1C-0AD3-4D58-B4D6-135AC593BF74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0CED-4E33-4B0D-9B7D-988DF2D7D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.pixs.ru/images/tigor80jpg_2917709_116410.jpg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1142984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000100" y="1071546"/>
            <a:ext cx="7286676" cy="5357850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/>
              <a:t>«</a:t>
            </a:r>
            <a:r>
              <a:rPr lang="ru-RU" sz="3600" dirty="0" smtClean="0"/>
              <a:t>Влияние драгоценных камней  на судьбы героев в русской классической литературе</a:t>
            </a:r>
            <a:r>
              <a:rPr lang="ru-RU" sz="3600" b="1" i="1" dirty="0" smtClean="0"/>
              <a:t>»</a:t>
            </a:r>
            <a:endParaRPr lang="ru-RU" sz="3600" b="1" i="1" dirty="0" smtClean="0"/>
          </a:p>
          <a:p>
            <a:pPr algn="ctr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</a:p>
          <a:p>
            <a:pPr algn="r">
              <a:spcBef>
                <a:spcPts val="0"/>
              </a:spcBef>
              <a:buNone/>
            </a:pPr>
            <a:endParaRPr lang="ru-RU" sz="1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Автор проекта: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Камергоева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Ирина Владимировна,   </a:t>
            </a:r>
          </a:p>
          <a:p>
            <a:pPr algn="r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учитель русского языка и литературы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ГБОУ «Лицей «Олимп» г.о.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Харцызск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     </a:t>
            </a:r>
          </a:p>
          <a:p>
            <a:pPr>
              <a:spcBef>
                <a:spcPts val="0"/>
              </a:spcBef>
              <a:buNone/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22313" y="-1"/>
            <a:ext cx="7772400" cy="5714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43504" y="214290"/>
            <a:ext cx="3714775" cy="571504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Но, собираясь на дуэль с Дантесом, поэт ,видимо, забыл про всесильную бирюзу .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После дуэли смертельно раненный Пушкин, находясь уже дома, попросит </a:t>
            </a:r>
            <a:r>
              <a:rPr lang="ru-RU" sz="2400" dirty="0" err="1" smtClean="0">
                <a:solidFill>
                  <a:schemeClr val="tx1"/>
                </a:solidFill>
              </a:rPr>
              <a:t>Данзаса</a:t>
            </a:r>
            <a:r>
              <a:rPr lang="ru-RU" sz="2400" dirty="0" smtClean="0">
                <a:solidFill>
                  <a:schemeClr val="tx1"/>
                </a:solidFill>
              </a:rPr>
              <a:t> подать ему шкатулку, из которой возьмет кольцо и подарит его </a:t>
            </a:r>
            <a:r>
              <a:rPr lang="ru-RU" sz="2400" dirty="0" err="1" smtClean="0">
                <a:solidFill>
                  <a:schemeClr val="tx1"/>
                </a:solidFill>
              </a:rPr>
              <a:t>Данзасу</a:t>
            </a:r>
            <a:r>
              <a:rPr lang="ru-RU" sz="2400" dirty="0" smtClean="0">
                <a:solidFill>
                  <a:schemeClr val="tx1"/>
                </a:solidFill>
              </a:rPr>
              <a:t> со словами: «Это – талисман от насильственной смерти»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3556" name="Picture 4" descr="http://lubelia.users.photofile.ru/photo/lubelia/200639982/xlarge/208984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000372"/>
            <a:ext cx="4857784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AutoShape 2" descr="C:\Users\%D0%A1%D0%B0%D1%88%D0%B0\Desktop\%D0%94%D1%83%D1%8D%D0%B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C:\Users\%D0%A1%D0%B0%D1%88%D0%B0\Desktop\%D0%94%D1%83%D1%8D%D0%B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4929221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0"/>
            <a:ext cx="5320612" cy="64533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Бирюза станет излюбленным оберегом и в крестьянской среде. Об этом мы узнаем из поэмы Н.А. Некрасова «Коробейники». Иван спешит одарить понравившуюся ему Катерину всем, что есть в его коробе. Скромная девушка от многих необходимых вещей отказывается, берет только бирюзовый перстенек.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	Отчего же Катерина из всех ярких самоцветов выбирает бирюзу?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	Этот эпизод из поэмы можно прокомментировать как восхищение целомудрием, бескорыстием, на которые способна простая крестьянка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Иллюстрация к поэме Н. А. Некрасова &quot;Коробейники&quot; (1861 г.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14290"/>
            <a:ext cx="3786182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7"/>
            <a:ext cx="7772400" cy="86409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Глава </a:t>
            </a:r>
            <a:r>
              <a:rPr lang="en-US" sz="3200" dirty="0" smtClean="0">
                <a:solidFill>
                  <a:srgbClr val="C00000"/>
                </a:solidFill>
                <a:latin typeface="+mn-lt"/>
              </a:rPr>
              <a:t>III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. Опал</a:t>
            </a: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1" y="214290"/>
            <a:ext cx="3782224" cy="621510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Опал считается камнем одиночества, символом разрушенных иллюзий и обманутых надежд. Он рождает злобные подозрения, сеет раздоры, омрачает разум.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218" name="AutoShape 2" descr="C:\Users\%D0%A1%D0%B0%D1%88%D0%B0\Desktop\%D0%9E%D0%BF%D0%B0%D0%B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C:\Users\%D0%A1%D0%B0%D1%88%D0%B0\Desktop\%D0%9E%D0%BF%D0%B0%D0%BB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http://im0-tub-ru.yandex.net/i?id=687781577-6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214554"/>
            <a:ext cx="5143504" cy="42148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Picture 5" descr="C:\Users\Саша\Desktop\Оп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0"/>
            <a:ext cx="4286280" cy="3286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60649"/>
            <a:ext cx="7772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4290"/>
            <a:ext cx="4921257" cy="628654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Видимо, поэтому «одинокий опал», используемый Павлом Петровичем </a:t>
            </a:r>
            <a:r>
              <a:rPr lang="ru-RU" sz="2800" dirty="0" err="1" smtClean="0">
                <a:solidFill>
                  <a:schemeClr val="tx1"/>
                </a:solidFill>
              </a:rPr>
              <a:t>Кирсановым</a:t>
            </a:r>
            <a:r>
              <a:rPr lang="ru-RU" sz="2800" dirty="0" smtClean="0">
                <a:solidFill>
                  <a:schemeClr val="tx1"/>
                </a:solidFill>
              </a:rPr>
              <a:t> для запонок, становится в романе Тургенева  «Отцы и дети» удивительно красивой и яркой деталью.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Упоминанием об опаловых запонках Тургенев словно намекает на душевное состояние героя после печального завершения его любовной истории.</a:t>
            </a:r>
          </a:p>
        </p:txBody>
      </p:sp>
      <p:pic>
        <p:nvPicPr>
          <p:cNvPr id="26626" name="Picture 2" descr="http://maly.ru/!_work/photo/velihov/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85728"/>
            <a:ext cx="2599698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опал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00" y="3357538"/>
            <a:ext cx="3571900" cy="3500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Саша\Desktop\Кирсанов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0"/>
            <a:ext cx="3714776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60649"/>
            <a:ext cx="7772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14290"/>
            <a:ext cx="4357749" cy="642942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 если Павел Петрович после первой же встречи возненавидел Базарова, ожесточенно спорил с ним и наконец вызвал его на дуэль, то виной этому не только разница в общественно-политических взглядах героев, но и роковом воздействии опала, усиливающего агрессивность своего владельца и сеющего вражду между людьми.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lum bright="30000" contrast="40000"/>
          </a:blip>
          <a:srcRect/>
          <a:stretch>
            <a:fillRect/>
          </a:stretch>
        </p:blipFill>
        <p:spPr bwMode="auto">
          <a:xfrm>
            <a:off x="4857752" y="3357514"/>
            <a:ext cx="3929090" cy="350048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14291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Глава </a:t>
            </a:r>
            <a:r>
              <a:rPr lang="en-US" sz="3200" dirty="0" smtClean="0">
                <a:solidFill>
                  <a:srgbClr val="C00000"/>
                </a:solidFill>
                <a:latin typeface="+mn-lt"/>
              </a:rPr>
              <a:t>Iv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. Гранат</a:t>
            </a: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27650" name="Picture 2" descr="C:\Users\Таня\Desktop\научная работа\камни\гранат_-родолит-танз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14290"/>
            <a:ext cx="324321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Саша\Desktop\ГРАНА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429000"/>
            <a:ext cx="3643338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92697"/>
            <a:ext cx="4706943" cy="5379509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Камень гранат являлся символом постоянства, преданности и верности. Считалось, что владелец камня обретает власть над людьми.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В старину считалось, что магические свойства граната многократно усиливаются, когда он передаётся по наследству или дарится очень близким человеком.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ша\Desktop\ГР КУпр.jpg"/>
          <p:cNvPicPr>
            <a:picLocks noChangeAspect="1" noChangeArrowheads="1"/>
          </p:cNvPicPr>
          <p:nvPr/>
        </p:nvPicPr>
        <p:blipFill>
          <a:blip r:embed="rId2"/>
          <a:srcRect l="5479" t="3297" r="6849" b="12088"/>
          <a:stretch>
            <a:fillRect/>
          </a:stretch>
        </p:blipFill>
        <p:spPr bwMode="auto">
          <a:xfrm>
            <a:off x="4857752" y="0"/>
            <a:ext cx="4286248" cy="600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0"/>
            <a:ext cx="4714908" cy="7000900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Arno Pro Smbd" pitchFamily="18" charset="0"/>
              </a:rPr>
              <a:t>	</a:t>
            </a:r>
          </a:p>
          <a:p>
            <a:pPr algn="just"/>
            <a:endParaRPr lang="ru-RU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endParaRPr lang="ru-RU" sz="2200" b="1" dirty="0" smtClean="0">
              <a:solidFill>
                <a:schemeClr val="tx1"/>
              </a:solidFill>
              <a:latin typeface="Arno Pro Smbd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Arno Pro Smbd" pitchFamily="18" charset="0"/>
              </a:rPr>
              <a:t>«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Гранатовый браслет» - рассказ А.И. Куприна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любви благородного господина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Желткова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княгине Вере Николаевне –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«такой любви, о которой грезят женщины и на которую больше не способны мужчины».</a:t>
            </a:r>
            <a:r>
              <a:rPr lang="ru-RU" sz="2800" b="1" i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Желтков в письме пишет о том, что дарит Вере не купленное украшение, а семейную реликвию. 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dirty="0" smtClean="0">
              <a:latin typeface="Arno Pro Smbd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аша\Desktop\г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4290"/>
            <a:ext cx="4071934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80728"/>
            <a:ext cx="4713783" cy="5328591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1800" dirty="0" smtClean="0">
                <a:solidFill>
                  <a:schemeClr val="tx1"/>
                </a:solidFill>
                <a:latin typeface="Arno Pro Smbd" pitchFamily="18" charset="0"/>
              </a:rPr>
              <a:t>	</a:t>
            </a:r>
            <a:endParaRPr lang="ru-RU" sz="1800" dirty="0" smtClean="0">
              <a:latin typeface="Arno Pro Smbd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00042"/>
            <a:ext cx="4000528" cy="595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800" dirty="0" smtClean="0"/>
              <a:t>Своим подарком он  преступил черту терпения мужа Веры.</a:t>
            </a:r>
          </a:p>
          <a:p>
            <a:pPr algn="just">
              <a:lnSpc>
                <a:spcPct val="80000"/>
              </a:lnSpc>
            </a:pPr>
            <a:r>
              <a:rPr lang="ru-RU" sz="2800" dirty="0" smtClean="0"/>
              <a:t> </a:t>
            </a:r>
          </a:p>
          <a:p>
            <a:pPr algn="just">
              <a:lnSpc>
                <a:spcPct val="80000"/>
              </a:lnSpc>
            </a:pPr>
            <a:r>
              <a:rPr lang="ru-RU" sz="2800" dirty="0" smtClean="0"/>
              <a:t>Желтков согласился с тем, что виноват в преследовании  и покончил жизнь самоубийством.   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800" dirty="0" smtClean="0"/>
              <a:t>Таким образом, гранатовый браслет в рассказе Куприна олицетворяет безусловную и жертвенную любовь, свободную от зла, расчёта и корысти</a:t>
            </a:r>
            <a:r>
              <a:rPr lang="ru-RU" sz="2400" dirty="0" smtClean="0"/>
              <a:t>. </a:t>
            </a:r>
            <a:endParaRPr lang="ru-RU" sz="2400" dirty="0"/>
          </a:p>
        </p:txBody>
      </p:sp>
      <p:pic>
        <p:nvPicPr>
          <p:cNvPr id="4099" name="Picture 3" descr="C:\Users\Саша\Desktop\Ж умер.jpg"/>
          <p:cNvPicPr>
            <a:picLocks noChangeAspect="1" noChangeArrowheads="1"/>
          </p:cNvPicPr>
          <p:nvPr/>
        </p:nvPicPr>
        <p:blipFill>
          <a:blip r:embed="rId3">
            <a:lum bright="40000"/>
          </a:blip>
          <a:srcRect l="14706" t="4076" r="4411"/>
          <a:stretch>
            <a:fillRect/>
          </a:stretch>
        </p:blipFill>
        <p:spPr bwMode="auto">
          <a:xfrm>
            <a:off x="4572000" y="3286124"/>
            <a:ext cx="4572000" cy="3362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85729"/>
            <a:ext cx="77724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+mn-lt"/>
              </a:rPr>
              <a:t>Глава </a:t>
            </a:r>
            <a:r>
              <a:rPr lang="en-US" sz="3600" dirty="0" smtClean="0">
                <a:solidFill>
                  <a:srgbClr val="C00000"/>
                </a:solidFill>
                <a:latin typeface="+mn-lt"/>
              </a:rPr>
              <a:t>V</a:t>
            </a:r>
            <a:r>
              <a:rPr lang="ru-RU" sz="3600" dirty="0" smtClean="0">
                <a:solidFill>
                  <a:srgbClr val="C00000"/>
                </a:solidFill>
                <a:latin typeface="+mn-lt"/>
              </a:rPr>
              <a:t> кораллы</a:t>
            </a:r>
            <a:endParaRPr lang="ru-RU" sz="3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785794"/>
            <a:ext cx="5143536" cy="607220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	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«Кораллы носят от дурного глаза, они облегчают излечение от ран, являются талисманами, привычными для гадателей и гадалок». 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В сюжете рассказа Куприна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«Олеся» прослеживается важная мысль: бабушка и мать Олеси занимались </a:t>
            </a:r>
            <a:r>
              <a:rPr lang="ru-RU" sz="2400" dirty="0" err="1" smtClean="0">
                <a:solidFill>
                  <a:schemeClr val="tx1"/>
                </a:solidFill>
              </a:rPr>
              <a:t>целительством</a:t>
            </a:r>
            <a:r>
              <a:rPr lang="ru-RU" sz="2400" dirty="0" smtClean="0">
                <a:solidFill>
                  <a:schemeClr val="tx1"/>
                </a:solidFill>
              </a:rPr>
              <a:t>, слыли гадалками. Вероятно, коралловые бусы девушке передавались по наследству. В свойствах кораллов было не только то, что он стимулировали успешное лечение, но и прежде всего способность камня оградить человека от темных сил.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	</a:t>
            </a:r>
          </a:p>
          <a:p>
            <a:endParaRPr lang="ru-RU" dirty="0"/>
          </a:p>
        </p:txBody>
      </p:sp>
      <p:pic>
        <p:nvPicPr>
          <p:cNvPr id="29700" name="Picture 4" descr="http://img0.liveinternet.ru/images/attach/c/3/77/512/77512116_59023076_kor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857232"/>
            <a:ext cx="3659139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Саша\Desktop\cff7482df0ad452c813ccec05fdd93bККККККККККККК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857364"/>
            <a:ext cx="235745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аша\Desktop\cc73d59c09eСЕРЬГИ 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857628"/>
            <a:ext cx="214314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аша\Desktop\ОЛЕСЯ 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500306"/>
            <a:ext cx="3857620" cy="4197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Саша\Desktop\БУСЫ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14290"/>
            <a:ext cx="3786182" cy="2647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60649"/>
            <a:ext cx="77724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14290"/>
            <a:ext cx="4786345" cy="6643711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заканчивается на первый взгляд незначительной, но на самом деле очень яркой деталью. Девушка перед смертью оставляет на оконной раме нить «дешёвых красных бус, известных в Полесье под названием кораллы». </a:t>
            </a:r>
          </a:p>
          <a:p>
            <a:pPr algn="just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Коралловые бусы, снятые в предчувствии смерти – это не только подарок любимому человеку на память, но и выражение неспособности бороться с проклятием, злым роком.</a:t>
            </a:r>
            <a:r>
              <a:rPr lang="ru-RU" sz="2400" dirty="0" smtClean="0"/>
              <a:t> </a:t>
            </a:r>
          </a:p>
          <a:p>
            <a:pPr algn="just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       Так удалось Куприну обыграть в сюжете небольшого произведения магию необычного самоцвета.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аша\Desktop\ДДДД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000504"/>
            <a:ext cx="771530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71473" y="765174"/>
            <a:ext cx="8126440" cy="554414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no Pro Smbd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no Pro Smbd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	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214290"/>
            <a:ext cx="828680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35847"/>
            <a:ext cx="835824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Влияние драгоценных камней на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судьбы героев в русской классической литературе</a:t>
            </a: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</a:t>
            </a:r>
            <a:r>
              <a:rPr lang="ru-RU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проследить, в каких произведениях русской классики используется тематика самоцветов и выявить влияние камней на судьбы литературных героев.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адачи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Изучить литературу о драгоценных камнях, познакомиться с легендами и поверьями о них.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Произвести отбор произведений художественной литературы из школьной программы, отражающих изучаемую проблему.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Исследовать отношение классиков к влиянию самоцветов на мотивы поступков персонажей в поэтике художественного текста.</a:t>
            </a:r>
          </a:p>
          <a:p>
            <a:r>
              <a:rPr lang="ru-RU" b="1" dirty="0" smtClean="0"/>
              <a:t>Методы исследования: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Анализ источников.</a:t>
            </a:r>
          </a:p>
          <a:p>
            <a:pPr marL="342900" indent="-342900">
              <a:buAutoNum type="arabicPeriod"/>
            </a:pPr>
            <a:r>
              <a:rPr lang="ru-RU" dirty="0" smtClean="0"/>
              <a:t>Психолого-литературный анализ</a:t>
            </a: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764705"/>
            <a:ext cx="7772400" cy="592593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+mn-lt"/>
              </a:rPr>
              <a:t>заключение</a:t>
            </a:r>
            <a:endParaRPr lang="ru-RU" sz="36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556792"/>
            <a:ext cx="7772400" cy="446449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	</a:t>
            </a:r>
            <a:r>
              <a:rPr lang="ru-RU" sz="2600" dirty="0" smtClean="0">
                <a:solidFill>
                  <a:schemeClr val="tx1"/>
                </a:solidFill>
              </a:rPr>
              <a:t>В </a:t>
            </a:r>
            <a:r>
              <a:rPr lang="ru-RU" sz="2600" dirty="0">
                <a:solidFill>
                  <a:schemeClr val="tx1"/>
                </a:solidFill>
              </a:rPr>
              <a:t>произведениях русской классики используются следующие устойчивые ассоциации драгоценных камней: они воздействуют на мотивы поступков литературных героев спасительным, оберегающим или роковым образом.</a:t>
            </a:r>
          </a:p>
          <a:p>
            <a:pPr algn="just"/>
            <a:r>
              <a:rPr lang="ru-RU" sz="2600" dirty="0">
                <a:solidFill>
                  <a:schemeClr val="tx1"/>
                </a:solidFill>
              </a:rPr>
              <a:t>	Вводя в сюжет произведения художественные детали о драгоценных </a:t>
            </a:r>
            <a:r>
              <a:rPr lang="ru-RU" sz="2600" dirty="0" smtClean="0">
                <a:solidFill>
                  <a:schemeClr val="tx1"/>
                </a:solidFill>
              </a:rPr>
              <a:t>камнях, </a:t>
            </a:r>
            <a:r>
              <a:rPr lang="ru-RU" sz="2600" dirty="0">
                <a:solidFill>
                  <a:schemeClr val="tx1"/>
                </a:solidFill>
              </a:rPr>
              <a:t>их свойствах, авторы без излишней </a:t>
            </a:r>
            <a:r>
              <a:rPr lang="ru-RU" sz="2600" dirty="0" smtClean="0">
                <a:solidFill>
                  <a:schemeClr val="tx1"/>
                </a:solidFill>
              </a:rPr>
              <a:t>назидательности </a:t>
            </a:r>
            <a:r>
              <a:rPr lang="ru-RU" sz="2600" dirty="0">
                <a:solidFill>
                  <a:schemeClr val="tx1"/>
                </a:solidFill>
              </a:rPr>
              <a:t>показывают характеры героев, их нравственные </a:t>
            </a:r>
            <a:r>
              <a:rPr lang="ru-RU" sz="2600" dirty="0" smtClean="0">
                <a:solidFill>
                  <a:schemeClr val="tx1"/>
                </a:solidFill>
              </a:rPr>
              <a:t>устои.</a:t>
            </a:r>
            <a:endParaRPr lang="ru-RU" sz="2600" dirty="0">
              <a:solidFill>
                <a:schemeClr val="tx1"/>
              </a:solidFill>
            </a:endParaRPr>
          </a:p>
          <a:p>
            <a:pPr algn="just"/>
            <a:r>
              <a:rPr lang="ru-RU" sz="2600" dirty="0">
                <a:solidFill>
                  <a:schemeClr val="tx1"/>
                </a:solidFill>
              </a:rPr>
              <a:t>	</a:t>
            </a:r>
            <a:r>
              <a:rPr lang="ru-RU" sz="2600" dirty="0" smtClean="0">
                <a:solidFill>
                  <a:schemeClr val="tx1"/>
                </a:solidFill>
              </a:rPr>
              <a:t>Дарителям </a:t>
            </a:r>
            <a:r>
              <a:rPr lang="ru-RU" sz="2600" dirty="0">
                <a:solidFill>
                  <a:schemeClr val="tx1"/>
                </a:solidFill>
              </a:rPr>
              <a:t>драгоценных камней и тем, кто их получает, важно знать о свойствах камней, их благотворном влиянии, усиливающем определенные качества людей.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020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3000396"/>
          </a:xfrm>
          <a:solidFill>
            <a:srgbClr val="82F779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/>
              <a:t>	</a:t>
            </a:r>
            <a:r>
              <a:rPr lang="ru-RU" sz="2800" b="1" dirty="0" smtClean="0"/>
              <a:t>Актуальность </a:t>
            </a:r>
            <a:r>
              <a:rPr lang="ru-RU" sz="2800" b="1" dirty="0"/>
              <a:t>проблемы</a:t>
            </a:r>
            <a:r>
              <a:rPr lang="ru-RU" sz="2800" dirty="0"/>
              <a:t>: 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Драгоценные </a:t>
            </a:r>
            <a:r>
              <a:rPr lang="ru-RU" sz="2800" dirty="0"/>
              <a:t>камни привлекают и завораживают людей с древности и по сей день. С древних времен они очень высоко ценились и применялись при изготовление украшений. Камни быстро обросли всевозможными легендами и поверьями.</a:t>
            </a:r>
          </a:p>
        </p:txBody>
      </p:sp>
      <p:pic>
        <p:nvPicPr>
          <p:cNvPr id="27650" name="Picture 2" descr="C:\Users\Саша\Desktop\юю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143248"/>
            <a:ext cx="8286808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2612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214290"/>
            <a:ext cx="8643998" cy="64940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качестве </a:t>
            </a:r>
            <a:r>
              <a:rPr kumimoji="0" lang="ru-RU" sz="2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объекта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исследования определены лучшие произведения русской</a:t>
            </a:r>
            <a:r>
              <a:rPr kumimoji="0" lang="ru-RU" sz="2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классики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Слово о полку Игореве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Песня про царя Ивана Васильевича, молодого опричника и удалого купца Калашникова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М.Ю. Лермонтова, </a:t>
            </a:r>
            <a:r>
              <a:rPr lang="ru-RU" sz="2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Мороз-Красныйнос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Коробейники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Н.А. Некрасова, </a:t>
            </a:r>
            <a:r>
              <a:rPr kumimoji="0" lang="ru-RU" sz="2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Жемчужное ожерелье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Н.С. Лескова,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Отцы и дети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И.С. Тургенева,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Гранатовый браслет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Олеся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А.И. Куприна.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Предметом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исследования являются драгоценные камни: жемчуг, бирюза, гранат, опал, коралл, - описанные в текстах художественной литературы 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XIX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начала 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XX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веков.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Таня\Desktop\научная работа\камни\359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714356"/>
            <a:ext cx="4643470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14291"/>
            <a:ext cx="7772400" cy="85725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Глава </a:t>
            </a:r>
            <a:r>
              <a:rPr lang="en-US" sz="3200" dirty="0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. Жемчуг</a:t>
            </a: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857232"/>
            <a:ext cx="4357718" cy="550072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Жемчуг – чрезвычайно "живой" самоцвет. 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С одной стороны, он издавна стал символом духовной чистоты</a:t>
            </a:r>
            <a:r>
              <a:rPr lang="ru-RU" sz="2400" dirty="0" smtClean="0"/>
              <a:t>. 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С другой стороны, жемчуг почитается несчастливой драгоценностью, так как заключает в себе негативную силу.</a:t>
            </a:r>
          </a:p>
          <a:p>
            <a:pPr>
              <a:defRPr/>
            </a:pPr>
            <a:endParaRPr lang="ru-RU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Картинка 93 из 231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14752"/>
            <a:ext cx="785818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14290"/>
            <a:ext cx="7772400" cy="107157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Слово о полку Игореве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642918"/>
            <a:ext cx="8215370" cy="328614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Так в “Слове…” безымянный автор говорит о князе Изяславе, который был покинут братьями в трудную минуту и погиб. Он пал достойной смертью, защищая свою землю от врагов.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chemeClr val="tx1"/>
                </a:solidFill>
              </a:rPr>
              <a:t>“Не было тут брата </a:t>
            </a:r>
            <a:r>
              <a:rPr lang="ru-RU" sz="2400" i="1" dirty="0" err="1" smtClean="0">
                <a:solidFill>
                  <a:schemeClr val="tx1"/>
                </a:solidFill>
              </a:rPr>
              <a:t>Брячислава</a:t>
            </a:r>
            <a:r>
              <a:rPr lang="ru-RU" sz="2400" i="1" dirty="0" smtClean="0">
                <a:solidFill>
                  <a:schemeClr val="tx1"/>
                </a:solidFill>
              </a:rPr>
              <a:t>, ни другого – Всеволода.                                                      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chemeClr val="tx1"/>
                </a:solidFill>
              </a:rPr>
              <a:t>	Один же </a:t>
            </a:r>
            <a:r>
              <a:rPr lang="ru-RU" sz="2400" i="1" dirty="0" err="1" smtClean="0">
                <a:solidFill>
                  <a:schemeClr val="tx1"/>
                </a:solidFill>
              </a:rPr>
              <a:t>изронил</a:t>
            </a:r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</a:rPr>
              <a:t>жемчужну</a:t>
            </a:r>
            <a:r>
              <a:rPr lang="ru-RU" sz="2400" i="1" dirty="0" smtClean="0">
                <a:solidFill>
                  <a:schemeClr val="tx1"/>
                </a:solidFill>
              </a:rPr>
              <a:t> душу из храбра тела чрез златое ожерелье”.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 данном случае жемчуг символизирует духовную чистоту того, кто самоотверженно бился с захватчиками, заплатив дорогой  ценой  за свободу родной земли.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071942"/>
            <a:ext cx="471490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14291"/>
            <a:ext cx="7772400" cy="64294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Н.С. Лесков «Жемчужное ожерелье»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21506" name="Picture 2" descr="http://img.rl0.ru/pgc/432x288/52d01165-a548-029f-a548-02904c880ced.photo.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642918"/>
            <a:ext cx="4357718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85728"/>
            <a:ext cx="4357718" cy="6357982"/>
          </a:xfrm>
        </p:spPr>
        <p:txBody>
          <a:bodyPr>
            <a:noAutofit/>
          </a:bodyPr>
          <a:lstStyle/>
          <a:p>
            <a:endParaRPr lang="ru-RU" sz="1700" dirty="0" smtClean="0">
              <a:solidFill>
                <a:schemeClr val="tx1"/>
              </a:solidFill>
            </a:endParaRPr>
          </a:p>
          <a:p>
            <a:endParaRPr lang="ru-RU" sz="2200" dirty="0" smtClean="0">
              <a:solidFill>
                <a:schemeClr val="tx1"/>
              </a:solidFill>
            </a:endParaRPr>
          </a:p>
          <a:p>
            <a:r>
              <a:rPr lang="ru-RU" sz="2200" dirty="0" smtClean="0">
                <a:solidFill>
                  <a:schemeClr val="tx1"/>
                </a:solidFill>
              </a:rPr>
              <a:t>Герой рассказа Н. С. Лескова "Жемчужное ожерелье" Николай Иванович, известный своим богатством и скупостью, накануне свадьбы любимой дочери Машеньки, делает ей «совершенно непозволительный и зловещий подарок. 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Он сам надел на нее при всех за ужином богатое жемчужное ожерелье...».</a:t>
            </a:r>
            <a:r>
              <a:rPr lang="ru-RU" sz="2200" dirty="0" smtClean="0"/>
              <a:t> 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Просто жемчуг оказался поддельным и потому не имеющим никакой магической силы. Он хотел таким образом испытать бескорыстие своего зятя. 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аша\Desktop\Новая папка\Иделия из Бирюз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286124"/>
            <a:ext cx="5715040" cy="3235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772400" cy="107157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Глава </a:t>
            </a:r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II</a:t>
            </a:r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.  Бирюза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026" name="Picture 2" descr="C:\Users\Саша\Desktop\Новая папка\Бирюз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00438"/>
            <a:ext cx="285752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Саша\Desktop\Новая папка\Бирюз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558" y="3652838"/>
            <a:ext cx="285752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Саша\Desktop\Новая папка\Бирюз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214686"/>
            <a:ext cx="3143272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857232"/>
            <a:ext cx="8429684" cy="228601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Бирюза – необыкновенно счастливый камень, ее главное свойство –  прекращать ссоры, устанавливать мир, отводить гнев сильных…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Однако, есть роковое свойство – приносить несчастье людям, не соблюдавшим нравственные заповеди.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85729"/>
            <a:ext cx="77724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071810"/>
            <a:ext cx="8358245" cy="342902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</a:rPr>
              <a:t>О том, насколько распространенной была вера в спасительную силу бирюзовых амулетов, свидетельствует эпизод из воспоминаний В.А. </a:t>
            </a:r>
            <a:r>
              <a:rPr lang="ru-RU" sz="2600" dirty="0" err="1" smtClean="0">
                <a:solidFill>
                  <a:schemeClr val="tx1"/>
                </a:solidFill>
              </a:rPr>
              <a:t>Нащокиной</a:t>
            </a:r>
            <a:r>
              <a:rPr lang="ru-RU" sz="2600" dirty="0" smtClean="0">
                <a:solidFill>
                  <a:schemeClr val="tx1"/>
                </a:solidFill>
              </a:rPr>
              <a:t> (жены друга Пушкина): </a:t>
            </a:r>
          </a:p>
          <a:p>
            <a:pPr algn="just"/>
            <a:r>
              <a:rPr lang="ru-RU" sz="2600" b="1" i="1" dirty="0" smtClean="0">
                <a:solidFill>
                  <a:schemeClr val="tx1"/>
                </a:solidFill>
              </a:rPr>
              <a:t>«Незадолго до смерти поэта мой муж заказал сделать </a:t>
            </a:r>
          </a:p>
          <a:p>
            <a:pPr algn="just"/>
            <a:r>
              <a:rPr lang="ru-RU" sz="2600" b="1" i="1" dirty="0" smtClean="0">
                <a:solidFill>
                  <a:schemeClr val="tx1"/>
                </a:solidFill>
              </a:rPr>
              <a:t>два одинаковых золотых колечка с бирюзовыми камешками. </a:t>
            </a:r>
          </a:p>
          <a:p>
            <a:pPr algn="just"/>
            <a:r>
              <a:rPr lang="ru-RU" sz="2600" b="1" i="1" dirty="0" smtClean="0">
                <a:solidFill>
                  <a:schemeClr val="tx1"/>
                </a:solidFill>
              </a:rPr>
              <a:t>Из них одно он подарил Пушкину, другое носил сам </a:t>
            </a:r>
          </a:p>
          <a:p>
            <a:pPr algn="just"/>
            <a:r>
              <a:rPr lang="ru-RU" sz="2600" b="1" i="1" dirty="0" smtClean="0">
                <a:solidFill>
                  <a:schemeClr val="tx1"/>
                </a:solidFill>
              </a:rPr>
              <a:t>как талисман, предохраняющий от насильственной смерти».</a:t>
            </a:r>
          </a:p>
          <a:p>
            <a:pPr algn="just"/>
            <a:endParaRPr lang="ru-RU" dirty="0"/>
          </a:p>
        </p:txBody>
      </p:sp>
      <p:pic>
        <p:nvPicPr>
          <p:cNvPr id="23554" name="Picture 2" descr="http://im7-tub-ru.yandex.net/i?id=127737182-2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271464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2714620"/>
            <a:ext cx="281690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Вера </a:t>
            </a:r>
            <a:r>
              <a:rPr lang="ru-RU" dirty="0" err="1" smtClean="0"/>
              <a:t>Нащокина</a:t>
            </a:r>
            <a:r>
              <a:rPr lang="ru-RU" dirty="0" smtClean="0"/>
              <a:t>) </a:t>
            </a:r>
            <a:endParaRPr lang="ru-RU" dirty="0"/>
          </a:p>
        </p:txBody>
      </p:sp>
      <p:pic>
        <p:nvPicPr>
          <p:cNvPr id="2050" name="Picture 2" descr="C:\Users\Саша\Desktop\Новая папка\Пушки бирюз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14290"/>
            <a:ext cx="5216516" cy="29289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2063</TotalTime>
  <Words>852</Words>
  <Application>Microsoft Office PowerPoint</Application>
  <PresentationFormat>Экран (4:3)</PresentationFormat>
  <Paragraphs>113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Глава I. Жемчуг</vt:lpstr>
      <vt:lpstr>Слово о полку Игореве</vt:lpstr>
      <vt:lpstr>Н.С. Лесков «Жемчужное ожерелье»</vt:lpstr>
      <vt:lpstr>Глава II.  Бирюза</vt:lpstr>
      <vt:lpstr>Слайд 9</vt:lpstr>
      <vt:lpstr>Слайд 10</vt:lpstr>
      <vt:lpstr>Слайд 11</vt:lpstr>
      <vt:lpstr>Глава III. Опал</vt:lpstr>
      <vt:lpstr>Слайд 13</vt:lpstr>
      <vt:lpstr>Слайд 14</vt:lpstr>
      <vt:lpstr>Глава Iv. Гранат</vt:lpstr>
      <vt:lpstr>Слайд 16</vt:lpstr>
      <vt:lpstr>Слайд 17</vt:lpstr>
      <vt:lpstr>Глава V кораллы</vt:lpstr>
      <vt:lpstr>Слайд 19</vt:lpstr>
      <vt:lpstr>заключение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Саша</cp:lastModifiedBy>
  <cp:revision>89</cp:revision>
  <dcterms:created xsi:type="dcterms:W3CDTF">2013-08-17T11:04:20Z</dcterms:created>
  <dcterms:modified xsi:type="dcterms:W3CDTF">2025-10-28T08:30:24Z</dcterms:modified>
</cp:coreProperties>
</file>